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57"/>
  </p:notesMasterIdLst>
  <p:sldIdLst>
    <p:sldId id="256" r:id="rId2"/>
    <p:sldId id="325" r:id="rId3"/>
    <p:sldId id="257" r:id="rId4"/>
    <p:sldId id="282" r:id="rId5"/>
    <p:sldId id="258" r:id="rId6"/>
    <p:sldId id="286" r:id="rId7"/>
    <p:sldId id="287" r:id="rId8"/>
    <p:sldId id="285" r:id="rId9"/>
    <p:sldId id="288" r:id="rId10"/>
    <p:sldId id="332" r:id="rId11"/>
    <p:sldId id="289" r:id="rId12"/>
    <p:sldId id="290" r:id="rId13"/>
    <p:sldId id="341" r:id="rId14"/>
    <p:sldId id="291" r:id="rId15"/>
    <p:sldId id="292" r:id="rId16"/>
    <p:sldId id="342" r:id="rId17"/>
    <p:sldId id="324" r:id="rId18"/>
    <p:sldId id="294" r:id="rId19"/>
    <p:sldId id="295" r:id="rId20"/>
    <p:sldId id="297" r:id="rId21"/>
    <p:sldId id="323" r:id="rId22"/>
    <p:sldId id="299" r:id="rId23"/>
    <p:sldId id="300" r:id="rId24"/>
    <p:sldId id="344" r:id="rId25"/>
    <p:sldId id="331" r:id="rId26"/>
    <p:sldId id="314" r:id="rId27"/>
    <p:sldId id="304" r:id="rId28"/>
    <p:sldId id="315" r:id="rId29"/>
    <p:sldId id="343" r:id="rId30"/>
    <p:sldId id="301" r:id="rId31"/>
    <p:sldId id="302" r:id="rId32"/>
    <p:sldId id="321" r:id="rId33"/>
    <p:sldId id="320" r:id="rId34"/>
    <p:sldId id="298" r:id="rId35"/>
    <p:sldId id="328" r:id="rId36"/>
    <p:sldId id="345" r:id="rId37"/>
    <p:sldId id="326" r:id="rId38"/>
    <p:sldId id="329" r:id="rId39"/>
    <p:sldId id="327" r:id="rId40"/>
    <p:sldId id="318" r:id="rId41"/>
    <p:sldId id="322" r:id="rId42"/>
    <p:sldId id="333" r:id="rId43"/>
    <p:sldId id="338" r:id="rId44"/>
    <p:sldId id="334" r:id="rId45"/>
    <p:sldId id="335" r:id="rId46"/>
    <p:sldId id="336" r:id="rId47"/>
    <p:sldId id="319" r:id="rId48"/>
    <p:sldId id="337" r:id="rId49"/>
    <p:sldId id="310" r:id="rId50"/>
    <p:sldId id="311" r:id="rId51"/>
    <p:sldId id="312" r:id="rId52"/>
    <p:sldId id="317" r:id="rId53"/>
    <p:sldId id="316" r:id="rId54"/>
    <p:sldId id="275" r:id="rId55"/>
    <p:sldId id="307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76573" autoAdjust="0"/>
  </p:normalViewPr>
  <p:slideViewPr>
    <p:cSldViewPr>
      <p:cViewPr varScale="1">
        <p:scale>
          <a:sx n="70" d="100"/>
          <a:sy n="70" d="100"/>
        </p:scale>
        <p:origin x="162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8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CBA879-2B14-41AD-AE3A-17DF1D6D1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6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Show web -&gt;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Propeller clock  -&gt;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này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Persistence of vision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Beta 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source code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Và</a:t>
            </a:r>
            <a:r>
              <a:rPr lang="en-US" baseline="0" dirty="0" smtClean="0"/>
              <a:t> SVN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err="1" smtClean="0"/>
              <a:t>Cài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220V</a:t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85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  <a:p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endParaRPr lang="en-US" baseline="0" dirty="0" smtClean="0"/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8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:</a:t>
            </a:r>
            <a:br>
              <a:rPr lang="en-US" baseline="0" dirty="0" smtClean="0"/>
            </a:br>
            <a:r>
              <a:rPr lang="en-US" baseline="0" dirty="0" smtClean="0"/>
              <a:t>1.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endParaRPr lang="en-US" baseline="0" dirty="0" smtClean="0"/>
          </a:p>
          <a:p>
            <a:r>
              <a:rPr lang="en-US" baseline="0" dirty="0" smtClean="0"/>
              <a:t>2.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endParaRPr lang="en-US" baseline="0" dirty="0" smtClean="0"/>
          </a:p>
          <a:p>
            <a:r>
              <a:rPr lang="en-US" baseline="0" dirty="0" smtClean="0"/>
              <a:t>3.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phút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dirty="0" smtClean="0"/>
              <a:t>4.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a</a:t>
            </a:r>
            <a:r>
              <a:rPr lang="en-US" dirty="0" smtClean="0"/>
              <a:t>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2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ISIS Proteus : </a:t>
            </a:r>
            <a:r>
              <a:rPr lang="en-US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Altium</a:t>
            </a:r>
            <a:r>
              <a:rPr lang="en-US" dirty="0" smtClean="0"/>
              <a:t> Design 10: </a:t>
            </a:r>
            <a:r>
              <a:rPr lang="en-US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CCS C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PIC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PICkit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Visual Studio 2012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 :</a:t>
            </a:r>
          </a:p>
          <a:p>
            <a:r>
              <a:rPr lang="en-US" baseline="0" dirty="0" smtClean="0"/>
              <a:t>PIC16F887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DS1307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smtClean="0"/>
              <a:t>EEPROM 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r>
              <a:rPr lang="en-US" baseline="0" dirty="0" smtClean="0"/>
              <a:t>LED RGB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sóng</a:t>
            </a:r>
            <a:r>
              <a:rPr lang="en-US" baseline="0" dirty="0" smtClean="0"/>
              <a:t> radio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smtClean="0"/>
              <a:t>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đền</a:t>
            </a:r>
            <a:r>
              <a:rPr lang="en-US" baseline="0" dirty="0" smtClean="0"/>
              <a:t> led</a:t>
            </a:r>
          </a:p>
          <a:p>
            <a:r>
              <a:rPr lang="en-US" baseline="0" dirty="0" smtClean="0"/>
              <a:t>IC7805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5V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Motor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33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in, firmware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c</a:t>
            </a:r>
            <a:r>
              <a:rPr lang="en-US" dirty="0" smtClean="0"/>
              <a:t>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41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0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26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values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7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08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chip LED RGB,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05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smtClean="0"/>
              <a:t>16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xếp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thẳng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quay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P</a:t>
            </a:r>
            <a:r>
              <a:rPr lang="en-US" baseline="0" dirty="0" err="1" smtClean="0"/>
              <a:t>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60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NODE.</a:t>
            </a:r>
          </a:p>
          <a:p>
            <a:r>
              <a:rPr lang="en-US" baseline="0" dirty="0" err="1" smtClean="0"/>
              <a:t>Đi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Node,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endParaRPr lang="en-US" baseline="0" dirty="0" smtClean="0"/>
          </a:p>
          <a:p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(frame),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16 x 60.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1800 RPM (Revolution Per Minute) ta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30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34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2 byte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bit 0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bit 0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bit 1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quay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quay,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88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firmware.</a:t>
            </a:r>
          </a:p>
          <a:p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1.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2.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mode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01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	1.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endParaRPr lang="en-US" baseline="0" dirty="0" smtClean="0"/>
          </a:p>
          <a:p>
            <a:r>
              <a:rPr lang="en-US" baseline="0" dirty="0" smtClean="0"/>
              <a:t>	2.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60 Node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CCP1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Hall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đếm</a:t>
            </a:r>
            <a:r>
              <a:rPr lang="en-US" baseline="0" dirty="0" smtClean="0"/>
              <a:t> timer0.</a:t>
            </a:r>
          </a:p>
          <a:p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quay.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quay </a:t>
            </a:r>
            <a:r>
              <a:rPr lang="en-US" baseline="0" dirty="0" err="1" smtClean="0"/>
              <a:t>ấy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timer0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60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LED.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Mode –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Node position –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Node_position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1 – 60.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Tùy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mode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80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12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Biến</a:t>
            </a:r>
            <a:r>
              <a:rPr lang="en-US" baseline="0" dirty="0" smtClean="0"/>
              <a:t> position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position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phút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6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cỡ</a:t>
            </a:r>
            <a:r>
              <a:rPr lang="en-US" baseline="0" dirty="0" smtClean="0"/>
              <a:t> 3x7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Flash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3 Node </a:t>
            </a:r>
            <a:r>
              <a:rPr lang="en-US" baseline="0" dirty="0" err="1" smtClean="0"/>
              <a:t>liền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76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16 x 60,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360 byte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RAM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PIC16F887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368 byte,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.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chip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I2C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chậm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Thứ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Flash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Flash.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</a:t>
            </a:r>
          </a:p>
          <a:p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6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chip PIC16F887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48 bit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con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tùy</a:t>
            </a:r>
            <a:r>
              <a:rPr lang="en-US" baseline="0" dirty="0" smtClean="0"/>
              <a:t> ý.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before).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trỏ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after),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47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</a:t>
            </a:r>
            <a:r>
              <a:rPr lang="en-US" baseline="0" dirty="0" err="1" smtClean="0"/>
              <a:t>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RS232.</a:t>
            </a:r>
          </a:p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firmware.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9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Do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2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release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17/4/2014</a:t>
            </a:r>
          </a:p>
          <a:p>
            <a:r>
              <a:rPr lang="en-US" baseline="0" dirty="0" smtClean="0"/>
              <a:t>Efforts 5mm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endParaRPr lang="en-US" baseline="0" dirty="0" smtClean="0"/>
          </a:p>
          <a:p>
            <a:r>
              <a:rPr lang="en-US" baseline="0" dirty="0" err="1" smtClean="0"/>
              <a:t>Tổng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 </a:t>
            </a:r>
            <a:r>
              <a:rPr lang="en-US" baseline="0" dirty="0" err="1" smtClean="0"/>
              <a:t>Đồng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rủi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Long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Hải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ốm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 Skype, Email, </a:t>
            </a:r>
            <a:r>
              <a:rPr lang="en-US" dirty="0" err="1" smtClean="0"/>
              <a:t>Điên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Meeting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93E6-2F23-4018-8452-3E74E41A7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AAAB-62FA-4767-A01F-59C2414D2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792F-C1B3-4739-AFD6-09FE573B3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6F10-F3E9-44FE-9534-91CE57A444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749E-703F-42D5-813A-B4C55DC914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F3F-69E8-48EE-8294-51263A8D66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0DDD-C8B3-427C-B3FD-893461D8F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7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AE3D-8638-4C8C-87EE-ADCE846E2B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9C53-2688-451E-A4AF-3529311C76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4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CA193-D804-4320-9D15-99C33F2AAC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1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860D-ABD7-40D0-92C3-AFEE10F5BB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6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3E5A-1E61-4102-A86C-3C6E338FAF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2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ropeller LED - YouTub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95400"/>
            <a:ext cx="91567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Delivery : 17/4/2014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Efforts : 5 mm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Duration : 3 months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Budget: 3 million VND </a:t>
            </a:r>
            <a:r>
              <a:rPr lang="en-US" sz="4000" dirty="0" smtClean="0">
                <a:sym typeface="Wingdings" pitchFamily="2" charset="2"/>
              </a:rPr>
              <a:t></a:t>
            </a:r>
            <a:endParaRPr lang="en-US" sz="40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Risk Management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No experiences</a:t>
            </a: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Time is limited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Resource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Role and Responsibilities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719390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08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Communication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http://www.wired.com/images_blogs/business/2011/05/Skype_std_use_logo_pos_col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209800"/>
            <a:ext cx="2892425" cy="127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ityofeastpointe.net/vertical/Sites/%7B7C4055DF-73E1-4D03-A393-4A1D90A24F1D%7D/uploads/Phone-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45164"/>
            <a:ext cx="189321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jpeg;base64,/9j/4AAQSkZJRgABAQAAAQABAAD/2wCEAAkGBxQSEhUUEhQWFRUVFxUUFBQVFBQUFxcUFBQXFhUYFBUYHCggGBwlHRQVITEhJSkrMC4vGB8zODMsNygtLisBCgoKDg0OGxAQGywkHyQsLCwsLCwsLCwsLCwuLCw0LCwsLCwsLCwsMCwsLCwsLCwsLCwsLCwsLCwsLCwsLCwsLP/AABEIAOEA4QMBEQACEQEDEQH/xAAcAAABBQEBAQAAAAAAAAAAAAAAAwQFBgcCAQj/xABFEAABAwICBgcDCQcEAgMBAAABAAIDBBEFIQYSMUFRYQcTIjJxgZFSocEUI0JicoKSsdEzY3OisuHwJENTwhZENMPxFf/EABsBAQACAwEBAAAAAAAAAAAAAAABBQIDBAYH/8QAOhEAAgECAwUGBQMDBAIDAAAAAAECAxEEITEFEkFR8BNhcYGR0SKhscHhFDJCBhXxIzNScqKyFjSC/9oADAMBAAIRAxEAPwDcUAIAQAgBACAEAIAQDCrxVjLjvEcNnqtcqiRmoNkXLjTycrAeH6rU6jM1BD6ixgOyfkeO7+yzjV5kSp8iUBvsW41HqAEAIAQAgBACAEAIAQAgBACAEAIAQAgBACAEAIAQAgBAMcXrOrjNu8cm/qsJysjKKuyoVFQGMc95s1gLnE7g0XJWiMXOSjHVm5tJXZS4ekyIy2MD2xe3rNLweJjGVvBxPjsVxLYtTcupLe5cPX8HIsbDetbIutDXRzsEkL2vad7TsPBw2tPI2Kp6tKdKW7NWZ2RlGSvFj2kxF8RyNxvB2JGTREo3LDS4ox4ubtPA39x3rJ4qlH90ka+yk9EdnEY+PuK0vaOH5/Jmf6epyPW4hGfpe4rKO0MO/wCXyZDw9RcBdkgdsIPgV0wqQn+1pmpxa1R2syAQAgBACAEAIAQAgBACAEAIAQAgBACAEAIAQFSxir6yTLYMh+q55u7N0VZGb9J+NarG0rDm+z5fsA9hvm4X+6OKt9j4a8nWlwyXjx67+45cZVstxcTN16C5WF70F0Rqy8TCR9M0+yAXyDgWG7bZ/SB8N68ttbbuGSdKnFVH/wCK81m34NePAuMHgqi+Ob3Vy4v28zYabDDtNm8zmf7LybdarnJ2R3upTj+1XEamvp48rmV3I5euz81huQXeZLtZdxHS4689xjGDw1j6nL3KMuCRmqXNtjZ2KSna/wBzR+QUWMlCKOWYhIDcO9wH5KErO6yM7J5MmsO0lIylFx7Q2j9VYUMfUhlPNfP8nLUwsZZxyfyLNFKHAOabg7CFcwnGcd6LujglFxdmdrMgEAIAQAgBACAEAIAQAgBACAEAIAQAgI7G6vUjsNrsvLesJuyMoq7KZXVjYY3ySGzWNLnHkOHM7FrhCVSShHVm1tJXZiNXUSVdQ59i6SZ+TRntya0cgAB4BetXZ4ajm7RitX9fMqHvVqmWrNV0H6PWxkSTgPlyNjmyPw4nn+S8PtPbVXGN0qPww+cvHu7vXuuqGEp4Zb885fTw9/Q0SomipmXO3cB3neHAKrjGNNd5ledZlYxHFZJsibN3MGzz9pYyk5anVClGGmpTsX0yp4LtaeuePoxkaoP1pNnpdWmF2Nia/wATW6ub+y19bLvNFbGUqeV7vuOMG0siqbNLzDJuYdXP7L3Ah3o08l11tiOjm/iXNfdar1t3mmGOU9MiWmhee5O9p5shc3zGoCfVc36OkzZ28kQNVpNPSSBlXG17Hd2aK7dbjdpJF9+rl42UPZsZL4Hnyfv+CFimnnp11qWbD8QjnYHxu1mn1B4OG47fQ2vZVlSlKm92SOuE1JXRP4HiphdYnsHaOHMLZhcQ6M+56+5hWpKou/gXYG69Cmmroqz1SAQAgBACAEAIAQAgBACAEAIAQAgPCbICoYtWa7yd2weC0SdzdFWMs6T8b7tM08JJfzjaf6vwq32Vh9az8F939vU5MXU/giy9HWiPydgklb/qJBsP+0w56v2t59N2fm9t7UeLqdlTfwL/AMnz8OXr4WWDwyoQ35a9ZGiVdUymj4n6I3ud+nNVcfgXeRaVadyk4piQAdNO8AAXc47ANwA87ADbfeSsqdOdWahBXb665HX8NON3kkZdpNpZJUksjvHDmNXY54/eEbvq7ON17LZ+yKeGSnP4p/JeHv6WKbE42VT4YZL6kLhuGS1DtSFhccr7gL8TuXbicbRwyvUlbu4+hzUqFSq7QRazoAyFodW1kcNxkwN13H7IJu7yaVSS/qNydqNJvvb+y9yxjsxL98s+4m8JaI22hdXVUe4/JA632XOe1w8De3JcFTae+7yhGL7m/wAo6f0bjld+dvvYVrYm1THwyxTxgjIywmMgjY5puW3G21/ddbqGJhN5NX5XNNSjKKz0KJg+JSUU7mu2scWSNzs5oPrbIEHbsIzsR0Yqgq0MteHt17mqjU3JWenH361NAnxjVAIN2uaHsOWbTcZ23ggtPNpVLCipHTUqyg7Mv2gekrJ6dwe4NdAQ1xcQBqOBLHEnwcPuq2wkJbu4s+RxVa0c5yduYpjGn1HBlr654NyHqdvkCrens2tLOVorv9isntWisqac33LL1eRTcS6XTsijAHEjWPqbf0rsjs6hH9zb+SOWWOxc/wBsYx8c39kQbOkarld3nNbvIcB6arQtyo4daU153Zz1J4lL4qz8kkS9BpDUOz+USebnO/MqJdjxpoxhDEaxrS88/uWWl0nqINU1AEsTvptABHHMWFxfYQL8VpeDw9e/ZPdlyfX09DasfisK1263o81r14rPmXWkqWyMa9h1muFwRw+HgqecJQk4yVmi/p1I1IKcHdMWWBmCAEAIAQAgBACAEBFY/WajNUbXbfBYTZlFFGxnE2wRPlf3WC9t5OwNHMkgDxUUqbqzUFqzZKSirsoXR9hbqyrfVz5tjdr8nTOzaBfc0WNt3YXVt3GLDYdYenrJW8I8fXT1NeAourUdWXD6/g2jCyGh0rsgL58htXi4ZO5ZYht2git4hWmZ5echsaODdwWwzhBRVkZHplpF8pk1GH5mM9mxye4ZF55bQOWe9e22Ts9YanvzXxy+S5e/pwKbG4jtJbsdF8yLwrDHzyNjjaXOcbWAva+8rPG4+NKLs8uf2RroYdzfXzNLwZrgDTYcGdj/AORXPsYoyciIt0j/AKxuMrAHaPH1pOpLtKubei7u/l9WXcLRilHJfNvr048iUpcNp6cl4HXSnvVNR23E8WsdcNHC9yOS0uUpZL8ehne3d9fN+1hWoxNzrF+uRuLr6vlfLcdinsjX2kVoil6dYo4xDUJaGysALSQb6khvcb+yFf7CoR/UNPP4X9V7nDjKrcG1zRR6+tfLIJH2Li0Nc4AAu1RYF1sr2sL8grjF0I0ZLd0ZxU6jnqXHRR3yiAwnvRO12fYfZrx4A9XYfaXmcT/o1W1o+vcsortIRvqsuuuBNT6LTPjd8mJEoaXBgyMgaLljSNjrA255b7rs2RtB067jfJrr7nHj9nwqU02rtPiUBsgOe2+d161SuUTi1kKMtvAU3MHvFpwnRKtnsY6aS3tPAiFuIMhFx4XWmeJpR1l9/oFg6s9EXDDOj2sbbWdC3lrvJ9zLe9cs8bTeiZ008BVjq115FpoNHJmMdHIY3scNznXB42IC53iY33o3TR1fppWcZWaZzoTMYnzUz79h92X53uOWwHzK6NopVIwrriszi2TelOph3/F5efXzLeqouwQAgBACAEAIAQHL3AAk7BmgKTi1WXvLvTwWmTubooyfpKxnWeKdpyZZ8lt7iOy3yBv94cFcbMoWi6r45Lw4nJip3+BGhaNYZ8kpIovpButJ/Efm7PfbZ4NC8VtDFfqcRKrw4eC09/Fl5h6XZU1Ek8VqrRshHAPf4nNo+PouWCG7ebkUHpAxjqIOrYbPmu2/CMW1z53DfvHgrvY2F7avvy0jn58Pfy7zmxlbs6dlqzOcLpHTSNYwdpxsOXEnwXpMdilRptvr/JVUKTnKxpVNhYaW4fSnVke3XrqjfFBbNgO5zgc+RA+ldeOnWc320/8A8rh4+XzZdKnGC3Vote98utCxVNRFBE2KICOGMEtaSBew7Ukp42FyTsC54QlOXNmbe7m9evkZjpDppJI4tpyWN/5dj3fYv+zHA97m3Yr6GzVRt2mbte3BePP6eOpwSxO8/h9SX0Nkc6llJJc50guXEuJyG0nM7VX4hJV7JHSm3ROdNKQimj4mYH0jk/VXH9PtzxUkv+L/APaJxY1blG75+5SKiGwB5/Beh2pR3acZPn9vwV2GneTRa+jh3+pI3dWSfu7PeWrx20loy5wunmjW8HqWxzRucbDW1b839ge9wXBgIuWIio9/0Z04h/6T64kGzo7p62snlMzo2h/zsEbWh3WEklzXm4a11r21b3L7EABeu/UypwSS8yjlh4zldmgYHorSUluogY1w/wBwjXk5/OOu7yvZc0605/uZtjThHREytRmCAEBn1ZVatdO4e00ebWAH3q63b4anF8n82UMZWxlWS5r5Iv0T7tB4gH1CpmrOxep3R2oJBACAEAIAQAgIfSGs1W6g2nb4LGTMoooWkGKNp4Xyuz1RkPaccmt8yR+aijSdWooLiZzkoRbMr0VpzVYhD1l3a0vWyHjqXkdfkS23mrnalRYfBT3csrLzy+V7nHhI9pXV/E2qsk4r52kejZHueXEuO0m62JWMTH9N8Q66skt3Yz1LfuXDv5y/3L2uyqHZYWPOXxPz0+VijxlTfqtcsid0CibBDPWSC4jadXnbYBzc6w8gqTatV1aqprj19DuwcFCDmy26MQmGlMkmc1Uevndv1SbxsHAfStwLRuVVVe/O0dFkjqStm+n1kU/pAxc2EIPfGu/7APYb5kEnwbxXodi4VNuq+GS8eL8ll5srsZVaW7z+hRyFZY3968Puzko6Gj9HLNaCQfvvyjaV5fHu1a/cW9BXprxH/SE20EQ/ef8ARyuf6U/+1P8A6/dHFtf/AGV4/Zmd13dHivTbZkuyiu/7fkqcEvib7iwdG5/1Lj+6cPxOaAvD7SeS65l/hFqXvS2XVo5jya38T2t+KbAjfaNLxb9ItmWPdsPLriPdAsUfUSunBzdTF0nDr4pY25j63bPg5ejxlJUm4cnl4Mq6ct5KRplFVCVjXt2HdwIyIPMEEKvNougBAcTShrS5xsGguJ4AC5KmMXJpLVmMpKKcnojI6eoM05t3pZD+KR36leirJQjbhFW9DzOGk5ve4yd/VmvMbYADdl6Lzh6hHqAEAIAQAgBAcSyBoJOwC6ApOJ1Re4k71qZsRkfSPi/WSiBp7MWbuchH/Vpt4udwV3s2huQ7R6vTw/P2OTE1LvdR30TQ3rHu9iJ3q5zR+QKr/wCpJ2w0Y85fRM6dlx/1G+40qvduXjYlyxlVTiON8h2Ma558GtLj+S2wg5yUVq2l6mLdldmE6xJucybkk7ztJ9V7+p8FNpaWsecT3p3L1Ey9DR04/wDYmBfzZH2j/M5h8l4+vK1epPksvPIu6S+CC8y7VILi1o329NgHouGFoq5tnduxkuOSdbUyybQXkN+w3sM/la1fQsBhlSw8IvWyb8Xm/mzzuJq79SXWhHVDMx4Ln2iv9ReH3Znhv2vxNF6MW/Myfxf/AKwvI7R/3vIu8N/trxHXSKfmYv4n/Qq4/pXLEz/6/dHFtf8A2o+P2Zm1a69grjbFbeqKHJfXpHBg4Wi3zLn0a0di9536rQfMuPuaPVeNx9ROVuRe4eD3fEf9IWMM6oQsdcucC8jZZuwA+JB8lbf0xRcsRKq1lGPzf4TOTas92mocW/oWXoYoXMoJ5nZCaXVj2ZtjADnDxddp/hhXO06ilVS5I4KCtAs+AYl1VQYnHsSns8pdg/EMvEN4qtZuLkoJBAVTpFxfqabqwe3L2fujvfAeBKstm0d6pvvSP14e5U7Xr7lLs1rL6cfbzK10Z4eZZjKR2YRlzkcLDxsLnzaunaNTdhuLV/Q5dk03Oe+9F9evsagqQ9ACAEAIAQAgBAQukNXYag8T8FizJFF0kxQU8D5TmWjsji85NHqc+V1tw9F1qih1biJz3YtmISvLiXONy4kuJ2kk3JPiSvT2SVkVbd3dl26JXWqJRxjHuJXlv6mX+nT8X9i22W/ikaFWd4LyaLdkNpU61FUfwnD8Q1fiu3Z6viqf/ZfJmmu7U5eDMb1DYn/NoXuMTF9k34Hn6bW8XbR1/WS0I/44pz5k6v8A0C8djVuufe19C7w7uo9y+5fni13bw0keQVcs/hOnTMxdoyX1V6nkRtUnNUW0J71a3JJdep3YeNoGk9G0ZFO4+1I4/hDW/qvI46W9WZd0Famj3pHd81F9s/0q0/p6vGjVqSl/x9c0cm0qbnTilz+zKFRULpn2aDxJAJ1WjaT4BZ4vFW3qs3/nkY0KF7QiX/FYhRQx04yk1esmHsueBqsP2Who8uaoYJ1JOTLHfSWRQ6x7p5QyMaznObHG32nudqtA8SQF7zZdBYbC3lk38T+3y+bPP4up2tay0WXufSENA2kpYaZmyKNrL+04DtOPMm5Piqyc3Um5PibrWVir4sy/wI2g8isQXfRrFPlEILv2jezIOY2OtwIz9RuWJkSkkgaC5xAABJJ2ADMkqUm3ZESkopyeiMS0jxR9fV/NguuRHC3lew8Lk38yvT0accPRs+Gb8ePseSrzliqzklrkl3cPfzNd0dwltLAyJuZAu93tPPePwHIBedxFZ1ajm+kenw1BUaagumSS0m8EAIAQAgBAcSyBoJOwZoCm4jMXOJO9YmZknSZimvM2AHsxdp/8RwyHk0/zngrzZlHdg6j46eH5f0OPEzz3SlKwZzFk6Pqzqqxlzk8Fn5Ef0qh/qClv4a/Jnfs6dqtuaNaqo7nwF/eB8V4dMvmQmk7L0k4+oT6WPwVjsx2xlL/svnkc+J/2Z+DMmLbi3+ZZ/BfQMXG9F9cTzVJ2mixdHzdauhZ9SQD3vPxXitrQsr+HsX2Cle6NIkbdpHEEeoVNe2Z3WuYtILDPcvqFetGnFzeh5KEHKW6cUNMXvJtfV7XHO9mjzJA9V5PE17Jyk82XFGldqKNXpIBQQsif3mtGsPrntPF+RNvJedlJ1JN8y0iklloQmIvZUua2YlrNYG4ztx91x5rZTnOknKCu7ETjGeUizz49R0cQZSMY4ixa1rTYvGbXzyEAvsbEMGQIvfZbCKqVHvVNfXrwWRqcbZLrw92Zfj2Kuc5xc4ukeSXOO3PaSvQ7LwHaSU5L4V83y9/Q48XiNyO7HX6Fk6FME6+uNQ4fN0jdfxleC2MeQ13eLWq+x1bdp7vMrqEM7mv4lNclU50kFUsupIOsDrDTzB30Hdl4+rx8Rt9eKhknPSdpPqt+SxOzcAZXA7GnNrQee08rcVbbMw2fay8vcp9qYnLsY+ft93+Tvox0a1GirlHacPmQR3WEZv8AFwyHL7Sx2jit59lHRa+3l1oZ7Nwm6u1lq9Ou80FVRbAgBACAEAIAQEZjc1m6vHMqGSim41WCGOSV3dY0uI3mwyA5k2HmsqdN1JqC4kyaSuYLVVDpHue7Nz3FzvFxubcl6uMVFKMeBVyd22wZATtyW2NGT1NbqJaDmmGo4ObkWkOB5g3WjHYaM8PKNuv8GVCq41EzcsInbUUxnZmOqNxvDm2JB82r5fXoSo1XTlzPUKspQUlxI+eETQvZ7bHM/E0j4qYTdGpGa1TT9GZ2U4tPiY9qW2+Y/NfUnu1IZaNfJnks4Sz1Q+0dqupq4X3sA4tJ5PaWH3FeL2nBqGfD7F5hM20uKNUdVjUZJsD2teB9pod8V55xs3HkWUXeKZleKYU81JjY0nXcSzYAQSTm4mwtnttsV/8A3DtaUd+X7Ul6cfMr3hdybcVq7l30YwNtEwT1ABIOtC3b1soya8cY2Z2P0iSR2dUmpxVbtXlp110zrpwst1a8e7u8SraW404uAvdxOu7fsNwD4nb/AHXfs7Z7rRlN5LReP4NWKxKptRXSGA0ij1e1cHhYn0Oz8vALJ7LrKVklbx6fXEj9ZTauR9ZjpdkwW5nb5DYrDDbKineo79yOWrjG8okWTvPmSr2CSVkV7bbPpDo6wT5DhsbXC0s/z8t8iC8DVaRu1WBgtxB4qoxNTfqN8FkdUFZWHtSVoMhjI26AiMbrxTs1jm45MbxPE8gurCYZ1524LV9czmxWIVCF+PDruIzQXR/5bUGSc3jadZwO2VwPdH1dl/TfcWuNxKoQ7OGv0XWhU4LCutPtJ6fVmzALz56A9QAgBACAEAIAQEJifadYAk7gM1gzNGZdLbnMjigJsZT1j2i1xGw9nW8XZj+GVebFwnaTlUeiyXi/x9TjxlbcjuriZo2IDYF6ZUox0Kpzb1PSEaBytUkmrMyTtmXXoyx4RSuppDaOpBYCfoyOFmnzvbzXgttYRr41rHXwLrC1Lq3mWjRRznNLXd5hLHDg9hLXDyIIXn8UkndFnhZNrMoWmeFmCqfl2ZD1jfvd4eRv7l7XYGNVfCqm38UMvLh7eXeU+0qHZ1d5aS+vH3IEt8iMweYWe0sH2sW468URhK/ZyVy20eL9bC1hyLBbna97HwvbwsvE1KUoSdz0MXGSuhxRYjJF3Hb7jIGx4ha3BN3aJ4WI7Gccdcl7jJIfaNz58ArDBbOniJX0jxft3nNXxMKMbLXkU+ocSSXG7jmb/FelnOFGKp0+HyKhKU3vSCgoXTPEcUfWOeQAADrE/VO7fxHFVdTFuErp9eHT7zsp0d6Lulb6efXgJ11AYZZIzmY3uYSLWOq4i4sSLG19qv8ADSjVpxqR0a69CtqJwk4ssPRzo6K2vijeLxM+emvsMcZB1Tyc4taeTissTPsqbfHRCkt6R9B4hUXJVEdZFyvupAxxCqZDG6R5s1vqTuA4krZRpSqzUI6mFWpGnFyloUilp5MRnL3XbG3IkfRbuY3i4/35K9qVKeCpKMc39XzfXcUkKc8ZV3pZLrJdd5oGHR9Tq9WNUMtqgbLcPPO/ivPzm5ycpasvYxUUorRFzp5g9ocN/u4hYmQogBACAEAIAQHjkBxDq2u3ft43335pYHz90jYgajEJ3Xu2N3Ut5CLsuH49c+a91svD9lhYLi1d+f4sUmLqb1V9xWLLuaOe5w4LVJGSYk4LRJGxCTzw2qo2hh9+O8vPw/B1Yepuuxe9DNKf2rn9qRxDiOLrAOdzuRrHm4rwG0aDptRSyPRYJqd2GO1hqspLZZtPsn9OIWnBYiphaiqU9fquTOmvRjVhuSKzJDqmzhY+4jiDvC9xh9qUMRG97Pk/c87VwdSk7ao51LZg2PjZYYinhauc91998/VGVKdaH7bnk1Y4C3WHnbauD9PgYO6V/X/B0dtiJK17EZLNw9dpKyqYqTVo/CjCNJXu82SWBaMzVI6w2ipwe1PKdWMcmnbI76rb+Sqa+LUfhid1OhneXpx67yyvrIqaN0VGC1pBEtS8Bssjd4b/AMUZ4A3OVzuXAoynK8teR0vJcl169WKjDTPrJ+rpI3yutazG3vY21j7Ldg1jYL2GzISoUH2rsr5d3XJFLi7VKnwG09HmiMuH0sjpWWqJ3dtoc1xZHHcRsuCQTcucbe0BuWjG4hVZJR0RNKG7HMezVDgbOuDwOR9Fxm0SE6AjNIcFdVmLVfqtaTrg8CO8OJytnx3ZrvwWLjQUrq7ent17HFi8M6+7nktSZoaJkTBHGLNHv4kneSuSpUlUk5SeZ1U6cacd2Og9YxazMlcKm1TqnY73H+/6ICYQAgBACAEAIAQEbX60Tusb3XWDxu1tgPns9EBTcS0Do53uf87E5xLndW8Fpc43Js9riMycgQrqht3E04qDSkllms/k0cc8FTk76DA9FtMf/YmH3Yyt3/yCq/4L5mH6CHNnY6KKXfUT+QiHwWD27Wf8V8zJYKmuLOx0UUO+aqP34APdEtcts13/ABj8/cy/SU+89PRfh42moPjK34MWl7Trvl6GSw9NHkXRrh7Ha7PlAP8AGHvBYq7EJV01NHTSk6bvEXl0KpD9KceEkfxjK4P7dS5s6f1s+SEJdB6RwsXzkcHOiPpaMEeSn9BFO8ZNB4yTyaRF1HRnTHuVMzOTmMePzB966Y05Ljc0upF8BozopjvnWu1eApgD69cfyUyjK2TV/AKcOKfr+CTp+jmnizi6uR/t1evKPKJgaz8QcuSph609Z+iN0a8I6K3XWljnEdDayZ2s+ogkIFmhz5WNaODWtiIYMtwWmOBmuRs/UwtoyNwrotnqagiuniFPGLmOme8lziey1znsG4Ek7dlgL3FpQhSoRvFXlzZy1Kkqjz0NTwrD6aij6qliZE3fqjNxta73HN55uJKylOUneTNehzUVBKwJGc3aFnAEcCL+nBAMJsOB7h1eRuR67R70AgA5neFue0eqAUZPmgJCF90A9jYgJelluM9o2/qgFkAIAQAgBACA4ljDgWnYRYoCBDSxxY7aN/Ebj5hSQLNKkHYKEASpAi8oBu8oQIPcgEXFAcoQAKEirboBOqqura517WG1QySQw5pjia0993zknHXcBkfsgNb5KCRUuQCblAOdVCQDEB6WIBnNhzTmOyeWz8P6WQCYjezbmOIz9eCAk6WZASlO7eP8CAegoAQAgBACAEAIDP8AHdNYW1sUNxZ92a44k9lzj7JcNUeJOxdrwjjS3nry7jjjid+rur9vPvLHGuQ6hQIDxykCT0IG0ikgRcUIOVIuGqhFz0NUE3OiQhIwaetnaz6DPnJOYaRqt83FotwvwWLMkTRfcoDoKCTwhAdNaoB3qoSckIADUB6GIDx1OD48kA4pSW80BKMKA6QAgBACAEBT+kDSQU8TmNPaI7VjnY7GDm73DxVhgsPvPtJaLQrsbiN1dnHV6mBYg50r3Pcbucbn4AcANispZnDCVsjaOjzSD5XTAPPzsVmSX2nLsv8AvAeodwVNXpdnLuLijUU43LXdaTacPchA2klUkDSWZSQQlRpHG09153XAbb1LlZw2VWkr3S9fYqP7zh7tJN28M/DM4i0mjdkA4HgdUE+Geayeyaq1a+ZhPbVKOe7K3l7nX/kLdzD4EgKf7VPjJehrltymldQb80RdTpqWGzoCOfWX9Bqj81sWyF/z+X5NsdrKcbwj8/wMJdOJCOzE31cf0WX9ph/yZm9pS/4oWp9JnsaXM6sdZYu1u9dtwBt2C5t4lQtl0+/ryOOW1sTe26vJP3E5tLKg7Jg37MbD/U0rpp7Nw6XxRv5v7Mx/ueKfL0QrgWlNV17Gvd1zHua3VLWtcNY27JaAPX3bVpxWzaXZuUcrK504baFVzSlnfKxpVl5wvxRoQk6IQHBCA9aEApZAKMYgFo4LoBduyzfxbvLigFkAIAQAgGWL14gic87djRxcdg/zcCttGk6k1FGqtVVKDkzBNLcSdPKbm4aTc8XnvHy2eqv1FRW6jzrm5ScmV1zVFjNMltEsaNHUtk+gexKPqHfbiDn6jeufEUu0hbjwOrD1tyWehuTJg4Ag3BFwRwVOW5xJIpIGU0qkxYymfcFZRdmmYyV00UPEpZY3lrtXkQ3Jw4i69Zh6sKsN6P8Ag8hVwKoz3ZXI58hP/wCD4rouwopHvyh/tH1UWI3Icjh7ydrifEk/mljJJLRHNkMrgpIBQC1dHuH685kIyibl9t9wPdrH0VVtetuUVBay+i6RZ7Lo71XffD6vpmlNavNHohUNQHuqgDUQHbYkAoyFAOQwDx4IDrUvt2cN3nxQCiAEAIAQAgM70+xYlzmtOUY1RzkO0+WzyKuMFS3Ib71fSKXHVXOe4uH14mVzw2XYncrmt0aPYjMkyc0GwEVdU0PF4o/nJeBAPZZ945HkHcFzYqr2cMtWd2EpdpPuRrtXIGyZd19z4O3jz2+qp0XDEZHrIxGkpU2MbjGqmDRcmw4lbIU5Te7FXZrqVYU4703ZFWxvEGSDVts2O335f56K5wmGqUHfVvhwKPE42GI+FLJceP8AghSFcFfc8shNzyyC4WQXCyC4WQXNW0Mw3qaZlxZz/nHfe7o8mhvndeT2lX7Wu7aLJff5nqdn0ezoq+rz68ixNauA7RQNQCjY0B0I0AsyO21AAkByGXP9EAo1oCA6QAgBACAEAhXVHVxvf7LS63EgZBZ04b81HmYVJ7kHLkjHcamPZLswXHWPiDn6legmrRsjzsHeV2Q9ZSrVGRsnTImeCy2p3OeUbM0PQqAU9KD9OX5x32bfNjwtn4uKp8XU36j7si+wVPcpLvzJOpq9YWvzB4EbCuVHUKw1QLNYm3G52EbQt8IuTtFXNE5qCvJ2RD4jjYFxGLn2jkPTafcrTD7MlLOpl3LUpcTteMfhpK75vT01+hWKytc83Lr/AJeX9lc0sPGmrRVkU85zqveqO769Bk5blFLQHllJJ5ZCbnllIuFkFwsguSejmG/KKhjD3b6z/sNzPrkPNcuNr9hRlPjovF9XOrB0e2rKPDj4GvsavGHrhdoQCjWqALsapAlV1jIu8bnc0bf7ICKlxMvPAcB/maAVhqUBI086AdAoD1ACAEAICK0oB+Sy24N9Ndt/dddOEt20bnNjL9hK3WZmVZDrttvGYvs8CrycbxsUEJbsriDKQuZYjNo/l/ts9FxSvF5nfHdksmRc9ASbWOZANhxKz7RpNo1ukm0mWQ1B8BuVfDB1p/x9cvyWNTHUIfyv4Z/gTkxAN2e9WNHZS/m7+HXsVWI201lTXrm/T/JGVWIF3+W5K3o4eFNWirFJWr1azvN9fYYSOJ2roSsa0ktBMhZGZyQhJzZCTyyEhZAFlIPLIDQ+j3C9SJ0zh2pcm8mNPxN/QLzW2MRv1FSWkdfF+y+rPR7Jw+5TdR6v6fn7FzjaqYtxdjUApI5rGlzyGtGZJIAA5koCrYrpiDdtPs/5CP6Wn8z6ICEbWFxuSSTtJNz6oQPIahCR9DMgJGmmQEvTSoB0gBACAEA0xEjVLTmCCCOIIsQsotp3RjJKSs9DOq7DnMcdXtDdsvbmP0V5QxcKizyZQYjBVKbus0MXMcPou/CV2Kz4nDLeXB+glI53BbFFM0ym1wGcsxW+MEckqzY2ctqNaYk5SZo4KEnJUmR4VJJyQpJPFBJ4pAKQO8KoTPKyJu15sTwbtcfIAnyWnEVlRpuo+HSN2HpOtUUFxNkpqYMa1rRZrQGtHAAWC8RKbnJylq8z2cYqKUVoh1HHdYmREY9pXBSXaPnJf+Np2H67vo+G3kgM9xXHpqp15XZX7LBkxvgN55nNSQJQuUAfwFASVOgJOnagJWljQEvSxIB4hIIAQAgI7FdiyRiyj4u8grJOxDsyIZil8nbfzVhh8RfJlbicNxRxNMCrWnUuU9WmR07l1RkVtSFmIOctm8YJHBKyuZWOSVNyTlSSeFSSeKSR/huDyT5tFm3sXOyHHIbTtXHicfRoZN3fJa/jzO3DYCtXzSsub6zLRhmj0cViRru9pwyB+q3YPeVQYnadatkvhXJfd/4L7DbNo0c38T7/ALIb6TaOkgzRDMZyNG8b3AcePrxv2bL2ha1Gq/B/b29Dk2ls+96tNeK+/uPujrCCGOqHDN92R/YB7R8yLfdPFY7axN5KiuGb8eHy+pOx8PaLrPjkvDj13Fvra+KnYZJ3hjeJ2k8GtGbjyCoi7M80h08kmuynvFHs1v8AccPEdweGfPcpsCrxsJUkD6CAoCSp6UoCVpqIqAS1NQlASlPQqQSlNS2UAftFkJPUAIAQAgG1bDrNWSMWU7GKHasjEqFfRG6kgYF5bkV3UMRwZwYjDXzRxI+6tKdUpq1AbF66VM4XCx5rrNSIsGss0xY9YCdmamVSMFeTsu8zhTlN2im33EpQ4I+TaQ0ep9P7qvrbWowyh8T9F6/gsqOyK085/CvV+n5JCow1kLey0uebBpOZLibAAbAbqnr7Rr1cr2XJe+pcUNnUKWdrvm+rFsw7DOqjazaQO0eLjm4+pK4DvH8VMgH8FPb9UBU8f09hpx1VIGyvGWsP2LLcLd/wblz3KW3J3ZCSSsjPK2smqZOsme57txOwDg0DJo5BAOaWhJ3ICZpMKJ3ICapMGPBATFLg/JAS1Phg4IB/FRAISOWxAKAdoAQAgBACAEAIBhXUIcs0zBorGIYRyWZgQdXg97ghLAr1dgkrM4yHD2XbfJ363WyFecDXPDwmQ73PBs+Mt87/AAXRHHyXD5/g5J7MhLj8vyOYI2HaXe4fBZvadTgl16GC2RS4yfy/I+jijGxt/E392xaZ4+vL+VvDq50w2dh4fxv49WHdBWMZI3rP2ZNnZd0H6QHLb4XXHKTk7yd33nZGMYq0VZGhf/xw3u7Nx4rAzGNDh/WVRJHYgGt4yOuGeg1jyIagJ4RoCNx3SCCjbeZ3aIuyJucjvBu4czYc0Bm2PaUVNddn7KE/7TCe0P3jvp+GQ5b1JAhh+AuduQFkodGTwQE/R4ABuQE1S4SBuQEjFRNCgkcNiA3IDtACAEAIAQAgBACAEAIAQCUsAdtWSlYxcSPqMLB2LNSRg4tEdPhPJSQR9VgTXbRfyWNjJMhqnRQfRUEkfLo88KCSPqsGkG4oC99H2MF0DqebvwNu2/0od34e74avFYmROQhlPAZJnNjBJklc4gAOdawJO8ANb5ICk4vppNOTHh8ZA2fKHtz8Y4zs8Xem9ARVBoXLI4vmJc9xu5ziS4niScypILZh2iTW2yQFgpcFa3cEA/jpGhQSLNjA3IDpACAEAIAQAgBACAEAIAQAgBACAEAIDwtQiyE3U4Ky3mRuiTqMKd4jdYk7DwVF0LMTOEtO4Jcmwj/4+xrxJGdSRt7OtdpBBBDm3GsM+I2BQSN5dE45XiSqkkqHDNoeQ2Nn2I2gNG219p3kqCSXpsOijFmMaByCAcCMcAgOkAIAQAgBACAEAIAQAgBACAEAIAQAgBACAEAIAQAgBACAEAIAQAgBACAEAIAQAgBACAEAIAQAgBACAEAI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://gaas-gh.org/wp-content/uploads/2013/07/emai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93" y="3970564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richardgjonesjr.com/storage/Business-Meeting.jpg?__SQUARESPACE_CACHEVERSION=13592393422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05" y="2209800"/>
            <a:ext cx="455717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Configuration Management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http://www.sectechno.com/wp-content/uploads/2013/08/google_c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743" y="1371600"/>
            <a:ext cx="670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rtoiseSV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67200"/>
            <a:ext cx="539523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Requirement Specifications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– 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/>
              <a:t>User</a:t>
            </a:r>
            <a:endParaRPr lang="en-US" sz="4000" dirty="0"/>
          </a:p>
          <a:p>
            <a:pPr>
              <a:buFont typeface="Wingdings" pitchFamily="2" charset="2"/>
              <a:buChar char="v"/>
            </a:pPr>
            <a:r>
              <a:rPr lang="en-US" sz="4000" dirty="0" smtClean="0"/>
              <a:t>Student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Using Microcontroller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Multicolor</a:t>
            </a:r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Remote control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One-time setup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eal-time clock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Electrical standard (220v AC)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digital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analog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text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- Functional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stable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isplay smoothly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Usability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Safety 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err="1" smtClean="0"/>
              <a:t>p</a:t>
            </a:r>
            <a:r>
              <a:rPr lang="en-US" sz="8800" dirty="0" err="1" smtClean="0">
                <a:solidFill>
                  <a:srgbClr val="FF0000"/>
                </a:solidFill>
              </a:rPr>
              <a:t>L</a:t>
            </a:r>
            <a:r>
              <a:rPr lang="en-US" sz="8800" dirty="0" err="1" smtClean="0">
                <a:solidFill>
                  <a:srgbClr val="0DFF35"/>
                </a:solidFill>
              </a:rPr>
              <a:t>E</a:t>
            </a:r>
            <a:r>
              <a:rPr lang="en-US" sz="8800" dirty="0" err="1" smtClean="0">
                <a:solidFill>
                  <a:srgbClr val="00B0F0"/>
                </a:solidFill>
              </a:rPr>
              <a:t>D</a:t>
            </a:r>
            <a:r>
              <a:rPr lang="en-US" sz="8800" dirty="0" smtClean="0"/>
              <a:t> 2014</a:t>
            </a:r>
            <a:endParaRPr lang="en-US" sz="8800" dirty="0">
              <a:solidFill>
                <a:schemeClr val="bg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733800"/>
            <a:ext cx="5410199" cy="457200"/>
          </a:xfrm>
        </p:spPr>
        <p:txBody>
          <a:bodyPr>
            <a:noAutofit/>
          </a:bodyPr>
          <a:lstStyle/>
          <a:p>
            <a:r>
              <a:rPr lang="en-US" dirty="0"/>
              <a:t>Ha </a:t>
            </a:r>
            <a:r>
              <a:rPr lang="en-US" dirty="0" err="1" smtClean="0"/>
              <a:t>Noi</a:t>
            </a:r>
            <a:r>
              <a:rPr lang="en-US" dirty="0" smtClean="0"/>
              <a:t>, April 26th</a:t>
            </a:r>
            <a:endParaRPr lang="en-US" dirty="0"/>
          </a:p>
        </p:txBody>
      </p:sp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0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524000"/>
            <a:ext cx="8382000" cy="49530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Software</a:t>
            </a:r>
          </a:p>
          <a:p>
            <a:pPr lvl="0">
              <a:buFont typeface="Wingdings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http://img22.imageshack.us/img22/4772/0015035800845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5999"/>
            <a:ext cx="3095555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valhalla.altium.com/web-data/images/video/AD10-homepage-maintx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285999"/>
            <a:ext cx="4060371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geoffg.net/Images/C_Compilers/CCS_V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9343"/>
            <a:ext cx="202882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mg.informer.com/icons/png/32/3258/325879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22" y="4572000"/>
            <a:ext cx="1279834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oivdoc92.vsg3d.com/sites/default/files/images/vs2012pr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31039"/>
            <a:ext cx="4093936" cy="21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 (</a:t>
            </a:r>
            <a:r>
              <a:rPr lang="en-US" sz="48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cont</a:t>
            </a:r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48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3754509" cy="46482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Hardware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PIC16F887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DS1307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EEPROM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</a:t>
            </a: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Electronic multi-meter</a:t>
            </a:r>
          </a:p>
          <a:p>
            <a:pPr>
              <a:buFont typeface="Wingdings" pitchFamily="2" charset="2"/>
              <a:buChar char="ü"/>
            </a:pPr>
            <a:endParaRPr lang="en-US" sz="4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19171" y="2438400"/>
            <a:ext cx="4038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4000" dirty="0" smtClean="0"/>
              <a:t>Radio Frequency Module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Shift Register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IC 7805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latin typeface="Arial" pitchFamily="34" charset="0"/>
                <a:cs typeface="Arial" pitchFamily="34" charset="0"/>
              </a:rPr>
              <a:t>Motor</a:t>
            </a:r>
            <a:endParaRPr lang="en-US" sz="40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2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Design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Mechanical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Schematic &amp; Circuit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Firmware Design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upply power</a:t>
            </a:r>
          </a:p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cs typeface="Times New Roman" pitchFamily="18" charset="0"/>
              </a:rPr>
              <a:t>Power 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828800"/>
            <a:ext cx="5105400" cy="4495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Speed: 1800rpm(1200-2000rpm)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Supply power: 5V-2A</a:t>
            </a:r>
          </a:p>
          <a:p>
            <a:endParaRPr lang="en-US" dirty="0"/>
          </a:p>
        </p:txBody>
      </p:sp>
      <p:pic>
        <p:nvPicPr>
          <p:cNvPr id="4" name="Picture 3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28800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Power Supplier (</a:t>
            </a:r>
            <a:r>
              <a:rPr lang="en-US" sz="4800" b="1" dirty="0" err="1" smtClean="0">
                <a:cs typeface="Times New Roman" pitchFamily="18" charset="0"/>
              </a:rPr>
              <a:t>cont</a:t>
            </a:r>
            <a:r>
              <a:rPr lang="en-US" sz="4800" b="1" dirty="0" smtClean="0">
                <a:cs typeface="Times New Roman" pitchFamily="18" charset="0"/>
              </a:rPr>
              <a:t>)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600200"/>
            <a:ext cx="8382000" cy="4876800"/>
          </a:xfrm>
        </p:spPr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1325532" y="2238180"/>
            <a:ext cx="2132092" cy="7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VCC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8655" y="2819400"/>
            <a:ext cx="4492625" cy="3124200"/>
            <a:chOff x="457200" y="1600200"/>
            <a:chExt cx="4495800" cy="4343400"/>
          </a:xfrm>
        </p:grpSpPr>
        <p:sp>
          <p:nvSpPr>
            <p:cNvPr id="7" name="Flowchart: Direct Access Storage 6"/>
            <p:cNvSpPr/>
            <p:nvPr/>
          </p:nvSpPr>
          <p:spPr>
            <a:xfrm>
              <a:off x="457200" y="1828800"/>
              <a:ext cx="3276600" cy="4114800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3048000" y="2590800"/>
              <a:ext cx="1905000" cy="2590800"/>
            </a:xfrm>
            <a:prstGeom prst="flowChartMagneticDrum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/>
            <p:nvPr/>
          </p:nvCxnSpPr>
          <p:spPr>
            <a:xfrm>
              <a:off x="914400" y="1600200"/>
              <a:ext cx="3276600" cy="990600"/>
            </a:xfrm>
            <a:prstGeom prst="bentConnector3">
              <a:avLst>
                <a:gd name="adj1" fmla="val 87210"/>
              </a:avLst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906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Motor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2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Bearing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31953" y="3939088"/>
            <a:ext cx="2322458" cy="1151021"/>
            <a:chOff x="4572000" y="3124200"/>
            <a:chExt cx="2971800" cy="1600200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4572000" y="3124200"/>
              <a:ext cx="838200" cy="1600200"/>
            </a:xfrm>
            <a:prstGeom prst="flowChartMagneticDrum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5486400" y="2667000"/>
              <a:ext cx="1600200" cy="25146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Elbow Connector 14"/>
          <p:cNvCxnSpPr/>
          <p:nvPr/>
        </p:nvCxnSpPr>
        <p:spPr>
          <a:xfrm flipV="1">
            <a:off x="4994668" y="3352798"/>
            <a:ext cx="1678136" cy="568241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3736" y="2746759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VCC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36071" y="4329933"/>
            <a:ext cx="12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Shaft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36071" y="5695888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Plastic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198709" y="5047761"/>
            <a:ext cx="776592" cy="649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5" idx="1"/>
          </p:cNvCxnSpPr>
          <p:nvPr/>
        </p:nvCxnSpPr>
        <p:spPr>
          <a:xfrm flipH="1" flipV="1">
            <a:off x="7264648" y="4481141"/>
            <a:ext cx="499667" cy="5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64315" y="4333492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GND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043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063233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790" y="2224629"/>
            <a:ext cx="1938831" cy="159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Nut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7806" y="2733251"/>
            <a:ext cx="1348660" cy="136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ol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4534" y="5078421"/>
            <a:ext cx="1025295" cy="106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prings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8831" y="4814935"/>
            <a:ext cx="1648512" cy="117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4991766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Motor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0766" y="3954983"/>
            <a:ext cx="178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Rolling-element bearing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951" y="4091752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Nut and bolt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70766" y="6317183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8576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Completed Product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33600"/>
            <a:ext cx="5486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677862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Block Diagram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066800"/>
            <a:ext cx="8382000" cy="5410200"/>
          </a:xfrm>
        </p:spPr>
        <p:txBody>
          <a:bodyPr/>
          <a:lstStyle/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9854"/>
            <a:ext cx="7696200" cy="602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1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Introduction Team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Vertical Scroll 42"/>
          <p:cNvSpPr/>
          <p:nvPr/>
        </p:nvSpPr>
        <p:spPr>
          <a:xfrm>
            <a:off x="762000" y="990600"/>
            <a:ext cx="7772400" cy="54864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 Box 6"/>
          <p:cNvSpPr txBox="1">
            <a:spLocks noChangeArrowheads="1"/>
          </p:cNvSpPr>
          <p:nvPr/>
        </p:nvSpPr>
        <p:spPr bwMode="auto">
          <a:xfrm>
            <a:off x="1828800" y="2574637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endParaRPr lang="en-US" dirty="0" smtClean="0"/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1828800" y="316863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Long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1828800" y="3798981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Đỗ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Ban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1828800" y="441454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Bách</a:t>
            </a:r>
            <a:endParaRPr lang="en-US" dirty="0" smtClean="0"/>
          </a:p>
        </p:txBody>
      </p:sp>
      <p:sp>
        <p:nvSpPr>
          <p:cNvPr id="100" name="Text Box 6"/>
          <p:cNvSpPr txBox="1">
            <a:spLocks noChangeArrowheads="1"/>
          </p:cNvSpPr>
          <p:nvPr/>
        </p:nvSpPr>
        <p:spPr bwMode="auto">
          <a:xfrm>
            <a:off x="1853181" y="5060880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2117725" y="1725282"/>
            <a:ext cx="506095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p</a:t>
            </a:r>
            <a:r>
              <a:rPr lang="en-US" dirty="0" err="1" smtClean="0">
                <a:solidFill>
                  <a:srgbClr val="FF0000"/>
                </a:solidFill>
              </a:rPr>
              <a:t>L</a:t>
            </a:r>
            <a:r>
              <a:rPr lang="en-US" dirty="0" err="1" smtClean="0">
                <a:solidFill>
                  <a:srgbClr val="0DFF35"/>
                </a:solidFill>
              </a:rPr>
              <a:t>E</a:t>
            </a:r>
            <a:r>
              <a:rPr lang="en-US" dirty="0" err="1" smtClean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Team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8302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 &amp; Circuit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40" y="2362200"/>
            <a:ext cx="61531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6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Printed Circuit 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3" name="Picture 3" descr="C:\Users\Dinh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38400"/>
            <a:ext cx="84550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Circuit Board – First Version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C:\Users\Dinh\Downloads\CAM00416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2896" b="14719"/>
          <a:stretch/>
        </p:blipFill>
        <p:spPr bwMode="auto">
          <a:xfrm>
            <a:off x="1828800" y="2463044"/>
            <a:ext cx="5871030" cy="32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19400" y="5985578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dual and triple 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v1.0 (legacy)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2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cs typeface="Arial" pitchFamily="34" charset="0"/>
              </a:rPr>
              <a:t>Circuit Board – Final Version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C:\Users\Dinh\Downloads\CAM004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r="2481" b="30669"/>
          <a:stretch/>
        </p:blipFill>
        <p:spPr bwMode="auto">
          <a:xfrm>
            <a:off x="685800" y="2438400"/>
            <a:ext cx="7620000" cy="27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32661" y="54864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triple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v2.0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Software 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 case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:\Users\LongNT\Downloads\System UseCase-cr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56388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2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Mode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MODE_A: Analog Clock</a:t>
            </a:r>
          </a:p>
          <a:p>
            <a:pPr lvl="1"/>
            <a:r>
              <a:rPr lang="en-US" dirty="0" smtClean="0"/>
              <a:t>MODE_B: Digital Clock</a:t>
            </a:r>
          </a:p>
          <a:p>
            <a:pPr lvl="1"/>
            <a:r>
              <a:rPr lang="en-US" dirty="0" smtClean="0"/>
              <a:t>MODE_C: Still image</a:t>
            </a:r>
          </a:p>
          <a:p>
            <a:pPr lvl="1"/>
            <a:r>
              <a:rPr lang="en-US" dirty="0" smtClean="0"/>
              <a:t>MODE_D: Running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 5050</a:t>
            </a:r>
            <a:endParaRPr lang="en-US" dirty="0"/>
          </a:p>
        </p:txBody>
      </p:sp>
      <p:pic>
        <p:nvPicPr>
          <p:cNvPr id="4098" name="Picture 2" descr="C:\Users\LongNT\Downloads\rgb_vd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68021"/>
            <a:ext cx="3429000" cy="432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ongNT\Downloads\rgb_l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3214688" cy="21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95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16 LEDs x 60 NODEs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 descr="C:\Users\LongNT\Downloads\60r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39291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ngNT\Downloads\analo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207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Text</a:t>
            </a:r>
            <a:endParaRPr lang="en-US" dirty="0"/>
          </a:p>
        </p:txBody>
      </p:sp>
      <p:pic>
        <p:nvPicPr>
          <p:cNvPr id="4101" name="Picture 5" descr="C:\Users\LongNT\Downloads\86o0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9587" y="2181045"/>
            <a:ext cx="4457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ongNT\Downloads\mode_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7" y="22098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LED’s data structure INT16[3]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49101"/>
              </p:ext>
            </p:extLst>
          </p:nvPr>
        </p:nvGraphicFramePr>
        <p:xfrm>
          <a:off x="1066800" y="3581400"/>
          <a:ext cx="7188203" cy="2229485"/>
        </p:xfrm>
        <a:graphic>
          <a:graphicData uri="http://schemas.openxmlformats.org/drawingml/2006/table">
            <a:tbl>
              <a:tblPr/>
              <a:tblGrid>
                <a:gridCol w="1094891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rgb_bits.blue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>
            <a:noAutofit/>
          </a:bodyPr>
          <a:lstStyle/>
          <a:p>
            <a:r>
              <a:rPr lang="en-US" sz="6000" b="1" dirty="0"/>
              <a:t>Contents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Vertical Scroll 32"/>
          <p:cNvSpPr/>
          <p:nvPr/>
        </p:nvSpPr>
        <p:spPr>
          <a:xfrm>
            <a:off x="228600" y="1693968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838199" y="2427813"/>
            <a:ext cx="762000" cy="665162"/>
            <a:chOff x="1110" y="2656"/>
            <a:chExt cx="1549" cy="1351"/>
          </a:xfrm>
        </p:grpSpPr>
        <p:sp>
          <p:nvSpPr>
            <p:cNvPr id="35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844594" y="3316094"/>
            <a:ext cx="762000" cy="665162"/>
            <a:chOff x="3174" y="2656"/>
            <a:chExt cx="1549" cy="1351"/>
          </a:xfrm>
        </p:grpSpPr>
        <p:sp>
          <p:nvSpPr>
            <p:cNvPr id="3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accent3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Vertical Scroll 42"/>
          <p:cNvSpPr/>
          <p:nvPr/>
        </p:nvSpPr>
        <p:spPr>
          <a:xfrm>
            <a:off x="4419600" y="1682644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7"/>
          <p:cNvGrpSpPr>
            <a:grpSpLocks/>
          </p:cNvGrpSpPr>
          <p:nvPr/>
        </p:nvGrpSpPr>
        <p:grpSpPr bwMode="auto">
          <a:xfrm>
            <a:off x="839921" y="5040807"/>
            <a:ext cx="762000" cy="665162"/>
            <a:chOff x="3174" y="2656"/>
            <a:chExt cx="1549" cy="1351"/>
          </a:xfrm>
        </p:grpSpPr>
        <p:sp>
          <p:nvSpPr>
            <p:cNvPr id="45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4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041548" y="2439137"/>
            <a:ext cx="762000" cy="665162"/>
            <a:chOff x="1110" y="2656"/>
            <a:chExt cx="1549" cy="1351"/>
          </a:xfrm>
        </p:grpSpPr>
        <p:sp>
          <p:nvSpPr>
            <p:cNvPr id="49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5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Group 3"/>
          <p:cNvGrpSpPr>
            <a:grpSpLocks/>
          </p:cNvGrpSpPr>
          <p:nvPr/>
        </p:nvGrpSpPr>
        <p:grpSpPr bwMode="auto">
          <a:xfrm>
            <a:off x="841397" y="4179676"/>
            <a:ext cx="762000" cy="665162"/>
            <a:chOff x="1110" y="2656"/>
            <a:chExt cx="1549" cy="1351"/>
          </a:xfrm>
        </p:grpSpPr>
        <p:sp>
          <p:nvSpPr>
            <p:cNvPr id="53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3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Group 7"/>
          <p:cNvGrpSpPr>
            <a:grpSpLocks/>
          </p:cNvGrpSpPr>
          <p:nvPr/>
        </p:nvGrpSpPr>
        <p:grpSpPr bwMode="auto">
          <a:xfrm>
            <a:off x="5041548" y="3304770"/>
            <a:ext cx="762000" cy="665162"/>
            <a:chOff x="3174" y="2656"/>
            <a:chExt cx="1549" cy="1351"/>
          </a:xfrm>
        </p:grpSpPr>
        <p:sp>
          <p:nvSpPr>
            <p:cNvPr id="5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6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5058069" y="4168352"/>
            <a:ext cx="762000" cy="665162"/>
            <a:chOff x="1110" y="2656"/>
            <a:chExt cx="1549" cy="1351"/>
          </a:xfrm>
        </p:grpSpPr>
        <p:sp>
          <p:nvSpPr>
            <p:cNvPr id="6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7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Group 7"/>
          <p:cNvGrpSpPr>
            <a:grpSpLocks/>
          </p:cNvGrpSpPr>
          <p:nvPr/>
        </p:nvGrpSpPr>
        <p:grpSpPr bwMode="auto">
          <a:xfrm>
            <a:off x="5061938" y="5080195"/>
            <a:ext cx="762000" cy="665162"/>
            <a:chOff x="3174" y="2656"/>
            <a:chExt cx="1549" cy="1351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8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Line 11"/>
          <p:cNvSpPr>
            <a:spLocks noChangeShapeType="1"/>
          </p:cNvSpPr>
          <p:nvPr/>
        </p:nvSpPr>
        <p:spPr bwMode="auto">
          <a:xfrm flipV="1">
            <a:off x="1530598" y="3009590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11"/>
          <p:cNvSpPr>
            <a:spLocks noChangeShapeType="1"/>
          </p:cNvSpPr>
          <p:nvPr/>
        </p:nvSpPr>
        <p:spPr bwMode="auto">
          <a:xfrm flipV="1">
            <a:off x="1493067" y="3913374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1"/>
          <p:cNvSpPr>
            <a:spLocks noChangeShapeType="1"/>
          </p:cNvSpPr>
          <p:nvPr/>
        </p:nvSpPr>
        <p:spPr bwMode="auto">
          <a:xfrm flipV="1">
            <a:off x="1493067" y="4756693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1"/>
          <p:cNvSpPr>
            <a:spLocks noChangeShapeType="1"/>
          </p:cNvSpPr>
          <p:nvPr/>
        </p:nvSpPr>
        <p:spPr bwMode="auto">
          <a:xfrm flipV="1">
            <a:off x="1577771" y="5647038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Box 12"/>
          <p:cNvSpPr txBox="1">
            <a:spLocks noChangeArrowheads="1"/>
          </p:cNvSpPr>
          <p:nvPr/>
        </p:nvSpPr>
        <p:spPr bwMode="auto">
          <a:xfrm>
            <a:off x="1558194" y="258604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/>
              <a:t>  Introduction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1640529" y="3459489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Management Plan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1600199" y="4112620"/>
            <a:ext cx="29314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Requirement</a:t>
            </a:r>
          </a:p>
          <a:p>
            <a:r>
              <a:rPr lang="en-US" sz="2000" dirty="0" smtClean="0"/>
              <a:t> Specifications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1577771" y="5152589"/>
            <a:ext cx="293147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Design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5722632" y="3042263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722631" y="3930544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715807" y="4779890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14"/>
          <p:cNvSpPr>
            <a:spLocks noChangeShapeType="1"/>
          </p:cNvSpPr>
          <p:nvPr/>
        </p:nvSpPr>
        <p:spPr bwMode="auto">
          <a:xfrm>
            <a:off x="5715806" y="5694645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5803548" y="255797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Implementation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2" name="Text Box 12"/>
          <p:cNvSpPr txBox="1">
            <a:spLocks noChangeArrowheads="1"/>
          </p:cNvSpPr>
          <p:nvPr/>
        </p:nvSpPr>
        <p:spPr bwMode="auto">
          <a:xfrm>
            <a:off x="5823938" y="3265488"/>
            <a:ext cx="26250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Testing and</a:t>
            </a:r>
            <a:br>
              <a:rPr lang="en-US" sz="2000" dirty="0" smtClean="0"/>
            </a:br>
            <a:r>
              <a:rPr lang="en-US" sz="2000" dirty="0" smtClean="0"/>
              <a:t> Quality Assurance</a:t>
            </a:r>
          </a:p>
        </p:txBody>
      </p:sp>
      <p:sp>
        <p:nvSpPr>
          <p:cNvPr id="93" name="Text Box 12"/>
          <p:cNvSpPr txBox="1">
            <a:spLocks noChangeArrowheads="1"/>
          </p:cNvSpPr>
          <p:nvPr/>
        </p:nvSpPr>
        <p:spPr bwMode="auto">
          <a:xfrm>
            <a:off x="5797093" y="433812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Conclusion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4" name="Text Box 12"/>
          <p:cNvSpPr txBox="1">
            <a:spLocks noChangeArrowheads="1"/>
          </p:cNvSpPr>
          <p:nvPr/>
        </p:nvSpPr>
        <p:spPr bwMode="auto">
          <a:xfrm>
            <a:off x="5778148" y="519132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Demo and Q&amp;A</a:t>
            </a:r>
          </a:p>
          <a:p>
            <a:pPr algn="ctr" eaLnBrk="0" hangingPunc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73315" y="61884"/>
            <a:ext cx="8229600" cy="928716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Simplified Software Structure</a:t>
            </a:r>
            <a:endParaRPr lang="en-US" sz="4000" dirty="0"/>
          </a:p>
        </p:txBody>
      </p:sp>
      <p:pic>
        <p:nvPicPr>
          <p:cNvPr id="2050" name="Picture 2" descr="C:\Users\LongNT\Downloads\Firmware - Block Diagra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5371" y="1600200"/>
            <a:ext cx="333325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Timing algorithm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73718" y="1752600"/>
            <a:ext cx="8382000" cy="4114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800" dirty="0" smtClean="0"/>
              <a:t>The </a:t>
            </a:r>
            <a:r>
              <a:rPr lang="en-US" sz="1800" dirty="0"/>
              <a:t>system use 2 interrupts to </a:t>
            </a:r>
            <a:r>
              <a:rPr lang="en-US" sz="1800" dirty="0" smtClean="0"/>
              <a:t>acknowledge </a:t>
            </a:r>
            <a:r>
              <a:rPr lang="en-US" sz="1800" dirty="0"/>
              <a:t>when a new rotation started and when to print out the next Position’s data of LEDs array. </a:t>
            </a:r>
            <a:endParaRPr lang="en-US" sz="1800" dirty="0" smtClean="0"/>
          </a:p>
          <a:p>
            <a:pPr>
              <a:buFont typeface="Wingdings" pitchFamily="2" charset="2"/>
              <a:buChar char="ü"/>
            </a:pPr>
            <a:r>
              <a:rPr lang="en-US" sz="1800" dirty="0" smtClean="0"/>
              <a:t>Each </a:t>
            </a:r>
            <a:r>
              <a:rPr lang="en-US" sz="1800" dirty="0"/>
              <a:t>Hall interruption </a:t>
            </a:r>
            <a:r>
              <a:rPr lang="en-US" sz="1800" dirty="0" smtClean="0"/>
              <a:t>indicates when the array LED has </a:t>
            </a:r>
            <a:r>
              <a:rPr lang="en-US" sz="1800" dirty="0"/>
              <a:t>finished a rotation.</a:t>
            </a:r>
          </a:p>
          <a:p>
            <a:endParaRPr lang="en-US" sz="2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Dinh\Downloads\Timing diagram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276600"/>
            <a:ext cx="8839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Data Manipulation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Fetch Data 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en-US" sz="32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rgb_bits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Mode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Node Position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Time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Image data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State variables</a:t>
            </a:r>
            <a:endParaRPr lang="en-US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9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Directly Assign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Analog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C:\Users\Dinh\Downloads\CAM004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Digital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:\Users\Dinh\Downloads\CAM004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14600"/>
            <a:ext cx="54102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Dinh\Downloads\CAM004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52675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Optimize Source Code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8604" y="2396557"/>
            <a:ext cx="4040188" cy="39417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 smtClean="0"/>
              <a:t>20 state changes take </a:t>
            </a:r>
            <a:r>
              <a:rPr lang="en-US" sz="1600" dirty="0"/>
              <a:t>7</a:t>
            </a:r>
            <a:r>
              <a:rPr lang="en-US" sz="1600" dirty="0" smtClean="0"/>
              <a:t>/10 revolution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0375" y="2183714"/>
            <a:ext cx="4041775" cy="639762"/>
          </a:xfrm>
        </p:spPr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810008"/>
            <a:ext cx="3499079" cy="30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1"/>
            <a:ext cx="3581400" cy="303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346917" y="2362200"/>
            <a:ext cx="4040188" cy="399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After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20 state changes take 3/10 revolution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PC Application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45972" y="1295400"/>
            <a:ext cx="8382000" cy="609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 &amp; Create Data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4" y="2057400"/>
            <a:ext cx="631371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6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Defect Log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2" y="2362200"/>
            <a:ext cx="8334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Idea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52800"/>
            <a:ext cx="41910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213100"/>
            <a:ext cx="3581400" cy="3028950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57200" y="2743200"/>
            <a:ext cx="4038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 smtClean="0"/>
              <a:t>Persistence of vision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821562" y="2743200"/>
            <a:ext cx="293813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/>
              <a:t>Beta </a:t>
            </a:r>
            <a:r>
              <a:rPr lang="en-US" sz="2800" dirty="0" smtClean="0"/>
              <a:t>movement</a:t>
            </a:r>
          </a:p>
          <a:p>
            <a:pPr algn="ctr" eaLnBrk="0" hangingPunct="0"/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 Report 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934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Quality Assurance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after release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into 1 issue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Lesson learnt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Obstacles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Limited hardware option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Processing power is a lot lower than expected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Soldering quality is low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Inexperienced in estimate time schedule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Re-inspect the market and buy extra amount if possible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Optimize driver and using multiple backup algorithms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Manually checking circuit board’s completion and self-learn soldering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Asking for supervisor suggestion </a:t>
            </a:r>
            <a:endParaRPr lang="en-US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334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cs typeface="Times New Roman" pitchFamily="18" charset="0"/>
              </a:rPr>
              <a:t>Suggested improvement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Using higher performance controller, 16bits chip is recommended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Develop team’s own soldering staff for easier maintain and customization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Use popular components for easier acquire, replacing ,and better community’s support.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Frequently asking for professional opinion to avoid rookie mistakes.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133600" y="27432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219200" y="2743200"/>
            <a:ext cx="7239000" cy="914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Question and Answer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33400"/>
            <a:ext cx="8382000" cy="59436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“Bob </a:t>
            </a:r>
            <a:r>
              <a:rPr lang="en-US" sz="4000" dirty="0" err="1" smtClean="0"/>
              <a:t>Blick‘s</a:t>
            </a:r>
            <a:r>
              <a:rPr lang="en-US" sz="4000" dirty="0" smtClean="0"/>
              <a:t> propeller clock”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33600"/>
            <a:ext cx="539427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39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382000" cy="56388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“</a:t>
            </a:r>
            <a:r>
              <a:rPr lang="en-US" sz="4000" dirty="0" err="1" smtClean="0"/>
              <a:t>AVClock</a:t>
            </a:r>
            <a:r>
              <a:rPr lang="en-US" sz="4000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7" name="Picture 5" descr="https://encrypted-tbn3.gstatic.com/images?q=tbn:ANd9GcS0GG-iEnNGAHhk_kCskP2yr46JYdfQQJUmp2lIwTdu4amR0R0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29" y="1981200"/>
            <a:ext cx="672193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Scope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System will: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4 modes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Remote control using radio frequency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Real – Time Clock (GMT + 7)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Store data 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Setup time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Management 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System Process Model</a:t>
            </a:r>
            <a:r>
              <a:rPr lang="en-US" sz="4000" dirty="0" smtClean="0"/>
              <a:t>: Iterative and Increment Development (IID)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00400"/>
            <a:ext cx="640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</TotalTime>
  <Words>2883</Words>
  <Application>Microsoft Office PowerPoint</Application>
  <PresentationFormat>On-screen Show (4:3)</PresentationFormat>
  <Paragraphs>512</Paragraphs>
  <Slides>55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Times New Roman</vt:lpstr>
      <vt:lpstr>Verdana</vt:lpstr>
      <vt:lpstr>Wingdings</vt:lpstr>
      <vt:lpstr>Office Theme</vt:lpstr>
      <vt:lpstr>PowerPoint Presentation</vt:lpstr>
      <vt:lpstr>pLED 2014</vt:lpstr>
      <vt:lpstr>Introduction Team</vt:lpstr>
      <vt:lpstr>Contents</vt:lpstr>
      <vt:lpstr>Introduction</vt:lpstr>
      <vt:lpstr>PowerPoint Presentation</vt:lpstr>
      <vt:lpstr>PowerPoint Presentation</vt:lpstr>
      <vt:lpstr>Scope</vt:lpstr>
      <vt:lpstr>Management Plan</vt:lpstr>
      <vt:lpstr>Plan</vt:lpstr>
      <vt:lpstr>Risk Management </vt:lpstr>
      <vt:lpstr>Role and Responsibilities </vt:lpstr>
      <vt:lpstr>Communication</vt:lpstr>
      <vt:lpstr>Configuration Management</vt:lpstr>
      <vt:lpstr>Requirement Specifications</vt:lpstr>
      <vt:lpstr>User Requirements</vt:lpstr>
      <vt:lpstr>System Requirements</vt:lpstr>
      <vt:lpstr>Functional</vt:lpstr>
      <vt:lpstr>Non - Functional</vt:lpstr>
      <vt:lpstr>Tools</vt:lpstr>
      <vt:lpstr>Tools (cont)</vt:lpstr>
      <vt:lpstr>Design</vt:lpstr>
      <vt:lpstr>Mechanic</vt:lpstr>
      <vt:lpstr>Base</vt:lpstr>
      <vt:lpstr>Power Supplier</vt:lpstr>
      <vt:lpstr>Power Supplier (cont)</vt:lpstr>
      <vt:lpstr>Implementation</vt:lpstr>
      <vt:lpstr>Completed Product</vt:lpstr>
      <vt:lpstr>Block Diagram</vt:lpstr>
      <vt:lpstr>Schematic &amp; Circuit</vt:lpstr>
      <vt:lpstr>Printed Circuit Design</vt:lpstr>
      <vt:lpstr>Circuit Board – First Version</vt:lpstr>
      <vt:lpstr>Circuit Board – Final Version</vt:lpstr>
      <vt:lpstr>Software Design</vt:lpstr>
      <vt:lpstr>Firmware Functions</vt:lpstr>
      <vt:lpstr>RGB LEDs 5050</vt:lpstr>
      <vt:lpstr>Screen Design</vt:lpstr>
      <vt:lpstr>Image &amp; Text</vt:lpstr>
      <vt:lpstr>Data Structure</vt:lpstr>
      <vt:lpstr>Simplified Software Structure</vt:lpstr>
      <vt:lpstr>Timing algorithm</vt:lpstr>
      <vt:lpstr>Data Manipulation</vt:lpstr>
      <vt:lpstr>Directly Assign Data</vt:lpstr>
      <vt:lpstr>Recall Stored Data</vt:lpstr>
      <vt:lpstr>Recall Stored Data</vt:lpstr>
      <vt:lpstr>Recall Stored Data</vt:lpstr>
      <vt:lpstr>Optimize Source Code</vt:lpstr>
      <vt:lpstr>PC Application</vt:lpstr>
      <vt:lpstr>Testing &amp;QA</vt:lpstr>
      <vt:lpstr>Testing &amp;QA</vt:lpstr>
      <vt:lpstr>Testing &amp;QA</vt:lpstr>
      <vt:lpstr>Lesson learnt</vt:lpstr>
      <vt:lpstr>Suggested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pLED 2014</dc:title>
  <dc:creator>Dinh Bach</dc:creator>
  <cp:lastModifiedBy>Microsoft account</cp:lastModifiedBy>
  <cp:revision>318</cp:revision>
  <dcterms:created xsi:type="dcterms:W3CDTF">2014-04-15T16:40:41Z</dcterms:created>
  <dcterms:modified xsi:type="dcterms:W3CDTF">2014-04-21T22:20:50Z</dcterms:modified>
</cp:coreProperties>
</file>